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72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CCFFCC"/>
    <a:srgbClr val="66CCFF"/>
    <a:srgbClr val="FFFF99"/>
    <a:srgbClr val="0D9EDF"/>
    <a:srgbClr val="317D27"/>
    <a:srgbClr val="FF6600"/>
    <a:srgbClr val="FDF1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6D08D0-92BA-4A57-94B0-7DA4E2ACBCBF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169E8A-82A1-4925-9A8F-8740E17463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08D0-92BA-4A57-94B0-7DA4E2ACBCBF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9E8A-82A1-4925-9A8F-8740E17463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08D0-92BA-4A57-94B0-7DA4E2ACBCBF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9E8A-82A1-4925-9A8F-8740E17463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08D0-92BA-4A57-94B0-7DA4E2ACBCBF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9E8A-82A1-4925-9A8F-8740E17463A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08D0-92BA-4A57-94B0-7DA4E2ACBCBF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9E8A-82A1-4925-9A8F-8740E17463A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08D0-92BA-4A57-94B0-7DA4E2ACBCBF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9E8A-82A1-4925-9A8F-8740E17463A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08D0-92BA-4A57-94B0-7DA4E2ACBCBF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9E8A-82A1-4925-9A8F-8740E17463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08D0-92BA-4A57-94B0-7DA4E2ACBCBF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9E8A-82A1-4925-9A8F-8740E17463A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D08D0-92BA-4A57-94B0-7DA4E2ACBCBF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9E8A-82A1-4925-9A8F-8740E17463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F36D08D0-92BA-4A57-94B0-7DA4E2ACBCBF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9E8A-82A1-4925-9A8F-8740E17463A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6D08D0-92BA-4A57-94B0-7DA4E2ACBCBF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169E8A-82A1-4925-9A8F-8740E17463AE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36D08D0-92BA-4A57-94B0-7DA4E2ACBCBF}" type="datetimeFigureOut">
              <a:rPr lang="it-IT" smtClean="0"/>
              <a:pPr/>
              <a:t>19/12/2018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9169E8A-82A1-4925-9A8F-8740E17463A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  <a14:imgEffect>
                      <a14:colorTemperature colorTemp="8375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70" y="1412776"/>
            <a:ext cx="4054162" cy="45010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reflection blurRad="6350" stA="50000" endA="300" endPos="90000" dir="5400000" sy="-100000" algn="bl" rotWithShape="0"/>
          </a:effectLst>
          <a:scene3d>
            <a:camera prst="perspectiveRelaxedModerately"/>
            <a:lightRig rig="threePt" dir="t"/>
          </a:scene3d>
          <a:sp3d extrusionH="76200" contourW="12700">
            <a:bevelT prst="relaxedInset"/>
            <a:extrusionClr>
              <a:srgbClr val="66CCFF"/>
            </a:extrusionClr>
            <a:contourClr>
              <a:schemeClr val="bg2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71600" y="476672"/>
            <a:ext cx="720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002060"/>
                </a:solidFill>
                <a:latin typeface="Lucida Handwriting" pitchFamily="66" charset="0"/>
              </a:rPr>
              <a:t>BONGHI – ROSMINI</a:t>
            </a:r>
          </a:p>
          <a:p>
            <a:pPr algn="ctr"/>
            <a:endParaRPr lang="it-IT" dirty="0">
              <a:solidFill>
                <a:srgbClr val="002060"/>
              </a:solidFill>
            </a:endParaRPr>
          </a:p>
          <a:p>
            <a:pPr algn="ctr"/>
            <a:r>
              <a:rPr lang="it-IT" sz="3200" dirty="0">
                <a:solidFill>
                  <a:srgbClr val="002060"/>
                </a:solidFill>
                <a:latin typeface="Lucida Handwriting" pitchFamily="66" charset="0"/>
              </a:rPr>
              <a:t>Obiettivi  e  figure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5688013"/>
            <a:ext cx="1096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1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 rot="20789132">
            <a:off x="2411760" y="703150"/>
            <a:ext cx="4248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Attenzione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813" y="5676925"/>
            <a:ext cx="1096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043607" y="1988840"/>
            <a:ext cx="699120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it-IT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L’animatore digitale è solo il portavoce di un progetto digitale che vuole essere espressione delle esigenze di tutte le componenti scolastiche e che diventa la risultante della collaborazione e dell’apporto di tutto il personale scolastico, dei rappresentanti dei genitori e degli studenti, e del personale ATA e dei tecnici di laboratorio. </a:t>
            </a:r>
          </a:p>
        </p:txBody>
      </p:sp>
    </p:spTree>
    <p:extLst>
      <p:ext uri="{BB962C8B-B14F-4D97-AF65-F5344CB8AC3E}">
        <p14:creationId xmlns:p14="http://schemas.microsoft.com/office/powerpoint/2010/main" val="24234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1443841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  <a:p>
            <a:r>
              <a:rPr lang="it-IT" dirty="0">
                <a:solidFill>
                  <a:srgbClr val="002060"/>
                </a:solidFill>
              </a:rPr>
              <a:t>n. 3 docenti che andranno a costituire il team per innovazione digitale. </a:t>
            </a:r>
          </a:p>
          <a:p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r>
              <a:rPr lang="it-IT" dirty="0">
                <a:solidFill>
                  <a:srgbClr val="002060"/>
                </a:solidFill>
              </a:rPr>
              <a:t>n. 2 assistenti amministrativi. </a:t>
            </a:r>
          </a:p>
          <a:p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r>
              <a:rPr lang="it-IT" dirty="0">
                <a:solidFill>
                  <a:srgbClr val="002060"/>
                </a:solidFill>
              </a:rPr>
              <a:t>n. 1 assistente tecnico.  </a:t>
            </a:r>
          </a:p>
          <a:p>
            <a:r>
              <a:rPr lang="it-IT" dirty="0"/>
              <a:t> 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411760" y="764704"/>
            <a:ext cx="42484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t-IT" sz="2000" dirty="0">
                <a:solidFill>
                  <a:srgbClr val="FF6600"/>
                </a:solidFill>
                <a:latin typeface="Comic Sans MS" panose="030F0702030302020204" pitchFamily="66" charset="0"/>
              </a:rPr>
              <a:t>Team Digitale</a:t>
            </a:r>
          </a:p>
          <a:p>
            <a:pPr lvl="0" algn="ctr"/>
            <a:r>
              <a:rPr lang="it-IT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(cfr. Azioni  #25 e #26 del PNSD)</a:t>
            </a:r>
            <a:endParaRPr lang="it-IT" sz="2000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81904" y="3824172"/>
            <a:ext cx="781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</a:rPr>
              <a:t>Ha la funzione di supportare e accompagnare l'innovazione didattica nelle istituzioni scolastiche  e l'attività dell‘animatore digitale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5688013"/>
            <a:ext cx="1096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97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907704" y="620688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it-IT" sz="2000" dirty="0">
                <a:solidFill>
                  <a:srgbClr val="FF6600"/>
                </a:solidFill>
                <a:latin typeface="Comic Sans MS" panose="030F0702030302020204" pitchFamily="66" charset="0"/>
              </a:rPr>
              <a:t>Team dell’innovazione</a:t>
            </a:r>
          </a:p>
          <a:p>
            <a:pPr lvl="0" algn="ctr"/>
            <a:r>
              <a:rPr lang="it-IT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(cfr. Azione #25 del PNSD)</a:t>
            </a:r>
            <a:endParaRPr lang="it-IT" sz="2000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691099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n. 10  docenti </a:t>
            </a:r>
          </a:p>
          <a:p>
            <a:endParaRPr lang="it-IT" dirty="0">
              <a:solidFill>
                <a:srgbClr val="002060"/>
              </a:solidFill>
            </a:endParaRPr>
          </a:p>
          <a:p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</a:rPr>
              <a:t>che riceveranno un’adeguata formazione per aumentare le proprie competenze in materia di innovazione digitale, didattica e organizzativa  e divulgarle nella scuola.</a:t>
            </a:r>
          </a:p>
          <a:p>
            <a:r>
              <a:rPr lang="it-IT" dirty="0">
                <a:solidFill>
                  <a:srgbClr val="002060"/>
                </a:solidFill>
              </a:rPr>
              <a:t>  </a:t>
            </a:r>
            <a:endParaRPr lang="it-IT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5688013"/>
            <a:ext cx="1096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211960" y="376449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cooperative </a:t>
            </a:r>
            <a:r>
              <a:rPr lang="it-IT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learning</a:t>
            </a:r>
            <a:r>
              <a:rPr 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5688013"/>
            <a:ext cx="1096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411760" y="332656"/>
            <a:ext cx="432048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Le chiavi magiche:</a:t>
            </a:r>
          </a:p>
        </p:txBody>
      </p:sp>
      <p:sp>
        <p:nvSpPr>
          <p:cNvPr id="4" name="Rettangolo 3"/>
          <p:cNvSpPr/>
          <p:nvPr/>
        </p:nvSpPr>
        <p:spPr>
          <a:xfrm>
            <a:off x="2411760" y="1556792"/>
            <a:ext cx="19335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cognitivismo</a:t>
            </a:r>
            <a:endParaRPr lang="it-IT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94799" y="2260868"/>
            <a:ext cx="2340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costruttivismo</a:t>
            </a:r>
            <a:r>
              <a:rPr lang="it-IT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Rettangolo 5"/>
          <p:cNvSpPr/>
          <p:nvPr/>
        </p:nvSpPr>
        <p:spPr>
          <a:xfrm>
            <a:off x="3825929" y="3068960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flipped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classroom</a:t>
            </a:r>
            <a:r>
              <a:rPr lang="it-IT" sz="24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64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5688013"/>
            <a:ext cx="1096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318038" y="692696"/>
            <a:ext cx="4414202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Strumenti</a:t>
            </a:r>
            <a:r>
              <a:rPr lang="it-IT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it-IT" sz="32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necessari</a:t>
            </a:r>
          </a:p>
        </p:txBody>
      </p:sp>
      <p:sp>
        <p:nvSpPr>
          <p:cNvPr id="4" name="Rettangolo 3"/>
          <p:cNvSpPr/>
          <p:nvPr/>
        </p:nvSpPr>
        <p:spPr>
          <a:xfrm>
            <a:off x="3059832" y="2348880"/>
            <a:ext cx="1401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Computer</a:t>
            </a:r>
            <a:r>
              <a:rPr lang="it-IT" dirty="0">
                <a:solidFill>
                  <a:prstClr val="black"/>
                </a:solidFill>
              </a:rPr>
              <a:t>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3851920" y="3105835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piattaforme didattiche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318038" y="1657400"/>
            <a:ext cx="799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lim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8" name="Rettangolo 7"/>
          <p:cNvSpPr/>
          <p:nvPr/>
        </p:nvSpPr>
        <p:spPr>
          <a:xfrm>
            <a:off x="4860032" y="3826748"/>
            <a:ext cx="2786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strumenti tecnologici </a:t>
            </a:r>
          </a:p>
        </p:txBody>
      </p:sp>
    </p:spTree>
    <p:extLst>
      <p:ext uri="{BB962C8B-B14F-4D97-AF65-F5344CB8AC3E}">
        <p14:creationId xmlns:p14="http://schemas.microsoft.com/office/powerpoint/2010/main" val="14691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912" y="1221254"/>
            <a:ext cx="3995622" cy="367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1429">
            <a:off x="6637299" y="4277084"/>
            <a:ext cx="2322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6918">
            <a:off x="6516216" y="1575037"/>
            <a:ext cx="2322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3473">
            <a:off x="2957913" y="5094110"/>
            <a:ext cx="2322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4549">
            <a:off x="435385" y="4036320"/>
            <a:ext cx="23225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e 8"/>
          <p:cNvSpPr/>
          <p:nvPr/>
        </p:nvSpPr>
        <p:spPr>
          <a:xfrm rot="21011384">
            <a:off x="771513" y="1845664"/>
            <a:ext cx="2272240" cy="6480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 rot="20867696">
            <a:off x="1304058" y="1985034"/>
            <a:ext cx="14359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>
                <a:solidFill>
                  <a:schemeClr val="accent2">
                    <a:lumMod val="60000"/>
                    <a:lumOff val="40000"/>
                  </a:schemeClr>
                </a:solidFill>
                <a:latin typeface="Lucida Handwriting" panose="03010101010101010101" pitchFamily="66" charset="0"/>
              </a:rPr>
              <a:t>curiosità </a:t>
            </a:r>
          </a:p>
        </p:txBody>
      </p:sp>
      <p:sp>
        <p:nvSpPr>
          <p:cNvPr id="3" name="Rettangolo 2"/>
          <p:cNvSpPr/>
          <p:nvPr/>
        </p:nvSpPr>
        <p:spPr>
          <a:xfrm>
            <a:off x="4066852" y="461863"/>
            <a:ext cx="19607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3200" dirty="0">
                <a:solidFill>
                  <a:srgbClr val="FFC000"/>
                </a:solidFill>
                <a:latin typeface="Lucida Handwriting" panose="03010101010101010101" pitchFamily="66" charset="0"/>
              </a:rPr>
              <a:t>e  poi </a:t>
            </a:r>
            <a:r>
              <a:rPr lang="it-IT" sz="2400" dirty="0">
                <a:solidFill>
                  <a:srgbClr val="FFC000"/>
                </a:solidFill>
                <a:latin typeface="Lucida Handwriting" panose="03010101010101010101" pitchFamily="66" charset="0"/>
              </a:rPr>
              <a:t>… </a:t>
            </a:r>
          </a:p>
        </p:txBody>
      </p:sp>
      <p:sp>
        <p:nvSpPr>
          <p:cNvPr id="4" name="Rettangolo 3"/>
          <p:cNvSpPr/>
          <p:nvPr/>
        </p:nvSpPr>
        <p:spPr>
          <a:xfrm rot="20888908">
            <a:off x="802817" y="4202491"/>
            <a:ext cx="16385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>
                <a:solidFill>
                  <a:srgbClr val="317D27"/>
                </a:solidFill>
                <a:latin typeface="Lucida Handwriting" panose="03010101010101010101" pitchFamily="66" charset="0"/>
              </a:rPr>
              <a:t>fantasia</a:t>
            </a:r>
          </a:p>
        </p:txBody>
      </p:sp>
      <p:sp>
        <p:nvSpPr>
          <p:cNvPr id="5" name="Rettangolo 4"/>
          <p:cNvSpPr/>
          <p:nvPr/>
        </p:nvSpPr>
        <p:spPr>
          <a:xfrm rot="1061551">
            <a:off x="6870580" y="4443255"/>
            <a:ext cx="18559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>
                <a:solidFill>
                  <a:srgbClr val="00B0F0"/>
                </a:solidFill>
                <a:latin typeface="Lucida Handwriting" panose="03010101010101010101" pitchFamily="66" charset="0"/>
              </a:rPr>
              <a:t>creatività</a:t>
            </a:r>
          </a:p>
        </p:txBody>
      </p:sp>
      <p:sp>
        <p:nvSpPr>
          <p:cNvPr id="6" name="Rettangolo 5"/>
          <p:cNvSpPr/>
          <p:nvPr/>
        </p:nvSpPr>
        <p:spPr>
          <a:xfrm rot="1306918">
            <a:off x="6947058" y="1716824"/>
            <a:ext cx="17029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dirty="0">
                <a:solidFill>
                  <a:srgbClr val="FF0000"/>
                </a:solidFill>
                <a:latin typeface="Lucida Handwriting" panose="03010101010101010101" pitchFamily="66" charset="0"/>
              </a:rPr>
              <a:t> empatia</a:t>
            </a:r>
          </a:p>
        </p:txBody>
      </p:sp>
      <p:sp>
        <p:nvSpPr>
          <p:cNvPr id="7" name="Rettangolo 6"/>
          <p:cNvSpPr/>
          <p:nvPr/>
        </p:nvSpPr>
        <p:spPr>
          <a:xfrm rot="20431093">
            <a:off x="3311946" y="5260281"/>
            <a:ext cx="16144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dirty="0">
                <a:solidFill>
                  <a:srgbClr val="FF0000"/>
                </a:solidFill>
                <a:latin typeface="Lucida Handwriting" panose="03010101010101010101" pitchFamily="66" charset="0"/>
              </a:rPr>
              <a:t>passione</a:t>
            </a:r>
          </a:p>
        </p:txBody>
      </p:sp>
      <p:pic>
        <p:nvPicPr>
          <p:cNvPr id="1946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23" y="5688013"/>
            <a:ext cx="1096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0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5688013"/>
            <a:ext cx="1096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2060848"/>
            <a:ext cx="6731000" cy="3511550"/>
          </a:xfrm>
          <a:prstGeom prst="rect">
            <a:avLst/>
          </a:prstGeom>
          <a:noFill/>
          <a:ln>
            <a:noFill/>
          </a:ln>
          <a:effectLst>
            <a:glow rad="1727200">
              <a:schemeClr val="bg1">
                <a:alpha val="79000"/>
              </a:schemeClr>
            </a:glow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691680" y="548680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it-IT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Non basta insegnare… </a:t>
            </a:r>
          </a:p>
          <a:p>
            <a:pPr lvl="0" algn="ctr"/>
            <a:r>
              <a:rPr lang="it-IT" sz="2400" i="1" dirty="0">
                <a:solidFill>
                  <a:srgbClr val="C00000"/>
                </a:solidFill>
                <a:latin typeface="Comic Sans MS" panose="030F0702030302020204" pitchFamily="66" charset="0"/>
              </a:rPr>
              <a:t>Bisogna voler insegnare!</a:t>
            </a:r>
          </a:p>
        </p:txBody>
      </p:sp>
    </p:spTree>
    <p:extLst>
      <p:ext uri="{BB962C8B-B14F-4D97-AF65-F5344CB8AC3E}">
        <p14:creationId xmlns:p14="http://schemas.microsoft.com/office/powerpoint/2010/main" val="13004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5688013"/>
            <a:ext cx="1096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1052736"/>
            <a:ext cx="7705725" cy="4176713"/>
          </a:xfrm>
          <a:prstGeom prst="rect">
            <a:avLst/>
          </a:prstGeom>
          <a:noFill/>
          <a:ln>
            <a:noFill/>
          </a:ln>
          <a:effectLst>
            <a:glow rad="1244600">
              <a:schemeClr val="accent4">
                <a:lumMod val="20000"/>
                <a:lumOff val="80000"/>
                <a:alpha val="80000"/>
              </a:schemeClr>
            </a:glow>
            <a:outerShdw dist="35921" dir="2700000" algn="ctr" rotWithShape="0">
              <a:schemeClr val="bg2"/>
            </a:outerShdw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96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 rot="545317">
            <a:off x="4693020" y="2794089"/>
            <a:ext cx="5022402" cy="3754874"/>
          </a:xfrm>
          <a:prstGeom prst="rect">
            <a:avLst/>
          </a:prstGeom>
          <a:solidFill>
            <a:srgbClr val="99FF99"/>
          </a:solidFill>
          <a:ln cmpd="dbl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32000">
                  <a:srgbClr val="00B0F0">
                    <a:lumMod val="28000"/>
                  </a:srgb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8900000" scaled="1"/>
              <a:tileRect/>
            </a:gradFill>
          </a:ln>
          <a:scene3d>
            <a:camera prst="orthographicFront"/>
            <a:lightRig rig="twoPt" dir="t"/>
          </a:scene3d>
          <a:sp3d extrusionH="31750" prstMaterial="clear">
            <a:bevelB prst="relaxedInset"/>
          </a:sp3d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Team digitale:</a:t>
            </a:r>
          </a:p>
          <a:p>
            <a:endParaRPr lang="it-IT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</a:rPr>
              <a:t>Prof.ssa Concetta Vannella</a:t>
            </a:r>
          </a:p>
          <a:p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</a:rPr>
              <a:t>Prof.       Antonio Di Pasqua</a:t>
            </a:r>
          </a:p>
          <a:p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</a:rPr>
              <a:t>Prof.       Matteo De </a:t>
            </a:r>
            <a:r>
              <a:rPr lang="it-IT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Mutiis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it-IT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it-IT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Ass.te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amm.vo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</a:rPr>
              <a:t> Gennaro Meccariello </a:t>
            </a:r>
          </a:p>
          <a:p>
            <a:r>
              <a:rPr lang="it-IT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Ass.te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amm.vo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</a:rPr>
              <a:t> Giannicola Venditti</a:t>
            </a:r>
          </a:p>
          <a:p>
            <a:r>
              <a:rPr lang="it-IT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Ass.te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it-IT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amm.vo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</a:rPr>
              <a:t> Angela A. Santacroce </a:t>
            </a:r>
          </a:p>
          <a:p>
            <a:r>
              <a:rPr lang="it-IT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Ass.te</a:t>
            </a: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</a:rPr>
              <a:t> tecnico  Anna Maria </a:t>
            </a:r>
            <a:r>
              <a:rPr lang="it-IT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Mastrolonardo</a:t>
            </a:r>
            <a:endParaRPr lang="it-IT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it-IT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it-IT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endParaRPr lang="it-IT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riangolo rettangolo 5"/>
          <p:cNvSpPr/>
          <p:nvPr/>
        </p:nvSpPr>
        <p:spPr>
          <a:xfrm rot="16200000">
            <a:off x="5693006" y="-1051241"/>
            <a:ext cx="2366511" cy="4464507"/>
          </a:xfrm>
          <a:prstGeom prst="rtTriangle">
            <a:avLst/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1030">
            <a:off x="6513990" y="567576"/>
            <a:ext cx="1901581" cy="1457879"/>
          </a:xfrm>
          <a:prstGeom prst="rect">
            <a:avLst/>
          </a:prstGeom>
          <a:noFill/>
          <a:ln>
            <a:noFill/>
          </a:ln>
          <a:effectLst>
            <a:glow rad="139700">
              <a:schemeClr val="bg2">
                <a:lumMod val="75000"/>
                <a:alpha val="40000"/>
              </a:schemeClr>
            </a:glow>
            <a:reflection blurRad="6350" stA="50000" endA="300" endPos="5500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 rot="20932189">
            <a:off x="-12057" y="394263"/>
            <a:ext cx="5597974" cy="29815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27000">
              <a:schemeClr val="accent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0" y="25169"/>
            <a:ext cx="9144000" cy="369332"/>
          </a:xfrm>
          <a:prstGeom prst="rect">
            <a:avLst/>
          </a:prstGeom>
          <a:solidFill>
            <a:srgbClr val="FFFF99"/>
          </a:solidFill>
          <a:effectLst>
            <a:glow rad="127000">
              <a:schemeClr val="accent1"/>
            </a:glow>
          </a:effectLst>
        </p:spPr>
        <p:txBody>
          <a:bodyPr wrap="square" rtlCol="0">
            <a:spAutoFit/>
          </a:bodyPr>
          <a:lstStyle/>
          <a:p>
            <a:r>
              <a:rPr lang="it-IT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" name="CasellaDiTesto 2"/>
          <p:cNvSpPr txBox="1"/>
          <p:nvPr/>
        </p:nvSpPr>
        <p:spPr>
          <a:xfrm rot="20857646">
            <a:off x="419837" y="842079"/>
            <a:ext cx="4104456" cy="12311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Animatore Digitale:</a:t>
            </a:r>
          </a:p>
          <a:p>
            <a:r>
              <a:rPr lang="it-IT" dirty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it-IT" sz="2400" dirty="0">
                <a:solidFill>
                  <a:srgbClr val="002060"/>
                </a:solidFill>
              </a:rPr>
              <a:t>Prof.ssa Luisa Maria Ruta</a:t>
            </a:r>
          </a:p>
        </p:txBody>
      </p:sp>
      <p:sp>
        <p:nvSpPr>
          <p:cNvPr id="8" name="Triangolo rettangolo 7"/>
          <p:cNvSpPr/>
          <p:nvPr/>
        </p:nvSpPr>
        <p:spPr>
          <a:xfrm rot="17208270" flipH="1">
            <a:off x="2303007" y="2702539"/>
            <a:ext cx="1196754" cy="6156176"/>
          </a:xfrm>
          <a:prstGeom prst="rtTriangle">
            <a:avLst/>
          </a:prstGeom>
          <a:solidFill>
            <a:srgbClr val="FFFF99"/>
          </a:solidFill>
          <a:ln>
            <a:solidFill>
              <a:srgbClr val="FFFF99"/>
            </a:solidFill>
          </a:ln>
          <a:effectLst>
            <a:glow rad="127000">
              <a:srgbClr val="66CCF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6718">
            <a:off x="2072646" y="2073698"/>
            <a:ext cx="2250259" cy="2400057"/>
          </a:xfrm>
          <a:prstGeom prst="rect">
            <a:avLst/>
          </a:prstGeom>
          <a:noFill/>
          <a:ln>
            <a:noFill/>
          </a:ln>
          <a:effectLst>
            <a:glow rad="723900">
              <a:schemeClr val="accent2">
                <a:lumMod val="60000"/>
                <a:lumOff val="40000"/>
                <a:alpha val="29000"/>
              </a:schemeClr>
            </a:glow>
            <a:outerShdw dist="35921" dir="2700000" algn="ctr" rotWithShape="0">
              <a:schemeClr val="bg2"/>
            </a:outerShdw>
            <a:reflection stA="98000" endPos="65000" dist="50800" dir="5400000" sy="-100000" algn="bl" rotWithShape="0"/>
            <a:softEdge rad="2159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222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  <p:bldP spid="3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255" y="1937604"/>
            <a:ext cx="17859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1450845" y="1362651"/>
            <a:ext cx="1733390" cy="652877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610152" y="544324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2060"/>
                </a:solidFill>
                <a:latin typeface="Lucida Calligraphy" pitchFamily="66" charset="0"/>
              </a:rPr>
              <a:t>La situazione attuale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37" y="3301752"/>
            <a:ext cx="1872208" cy="1605938"/>
          </a:xfrm>
          <a:prstGeom prst="rect">
            <a:avLst/>
          </a:prstGeom>
          <a:noFill/>
          <a:ln>
            <a:noFill/>
          </a:ln>
          <a:effectLst>
            <a:glow rad="139700">
              <a:schemeClr val="bg2">
                <a:alpha val="40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67" y="3301752"/>
            <a:ext cx="1704013" cy="1757986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5082"/>
            <a:ext cx="1800200" cy="1416551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75" y="3588096"/>
            <a:ext cx="1472934" cy="1948805"/>
          </a:xfrm>
          <a:prstGeom prst="rect">
            <a:avLst/>
          </a:prstGeom>
          <a:noFill/>
          <a:ln>
            <a:noFill/>
          </a:ln>
          <a:effectLst>
            <a:glow rad="228600">
              <a:schemeClr val="bg2"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544834" y="152914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Lucida Handwriting" pitchFamily="66" charset="0"/>
              </a:rPr>
              <a:t>docenti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5890315" y="21093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02060"/>
                </a:solidFill>
                <a:latin typeface="Lucida Handwriting" pitchFamily="66" charset="0"/>
              </a:rPr>
              <a:t>studenti</a:t>
            </a:r>
          </a:p>
        </p:txBody>
      </p:sp>
      <p:sp>
        <p:nvSpPr>
          <p:cNvPr id="13" name="Fumetto 4 12"/>
          <p:cNvSpPr/>
          <p:nvPr/>
        </p:nvSpPr>
        <p:spPr>
          <a:xfrm>
            <a:off x="2953480" y="2812172"/>
            <a:ext cx="929629" cy="663637"/>
          </a:xfrm>
          <a:prstGeom prst="cloudCallout">
            <a:avLst/>
          </a:prstGeom>
          <a:solidFill>
            <a:srgbClr val="FDF1F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umetto 4 13"/>
          <p:cNvSpPr/>
          <p:nvPr/>
        </p:nvSpPr>
        <p:spPr>
          <a:xfrm>
            <a:off x="5695255" y="3559427"/>
            <a:ext cx="998399" cy="547303"/>
          </a:xfrm>
          <a:prstGeom prst="cloudCallout">
            <a:avLst/>
          </a:prstGeom>
          <a:solidFill>
            <a:srgbClr val="FDF1F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umetto 4 14"/>
          <p:cNvSpPr/>
          <p:nvPr/>
        </p:nvSpPr>
        <p:spPr>
          <a:xfrm>
            <a:off x="7956376" y="2574785"/>
            <a:ext cx="852007" cy="676750"/>
          </a:xfrm>
          <a:prstGeom prst="cloudCallout">
            <a:avLst/>
          </a:prstGeom>
          <a:solidFill>
            <a:srgbClr val="FDF1F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umetto 4 15"/>
          <p:cNvSpPr/>
          <p:nvPr/>
        </p:nvSpPr>
        <p:spPr>
          <a:xfrm>
            <a:off x="610691" y="2650391"/>
            <a:ext cx="1172293" cy="651361"/>
          </a:xfrm>
          <a:prstGeom prst="cloudCallout">
            <a:avLst/>
          </a:prstGeom>
          <a:solidFill>
            <a:srgbClr val="FDF1F2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794037" y="2728315"/>
            <a:ext cx="65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  <a:latin typeface="Lucida Handwriting" pitchFamily="66" charset="0"/>
              </a:rPr>
              <a:t>?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3173217" y="2913159"/>
            <a:ext cx="449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  <a:latin typeface="Lucida Handwriting" pitchFamily="66" charset="0"/>
              </a:rPr>
              <a:t>?</a:t>
            </a:r>
          </a:p>
        </p:txBody>
      </p:sp>
      <p:sp>
        <p:nvSpPr>
          <p:cNvPr id="4" name="Freccia a destra 3"/>
          <p:cNvSpPr/>
          <p:nvPr/>
        </p:nvSpPr>
        <p:spPr>
          <a:xfrm rot="1078910">
            <a:off x="3190516" y="1674115"/>
            <a:ext cx="944130" cy="2398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/>
          <p:cNvSpPr/>
          <p:nvPr/>
        </p:nvSpPr>
        <p:spPr>
          <a:xfrm rot="11401601">
            <a:off x="4762915" y="2131776"/>
            <a:ext cx="913393" cy="208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Esplosione 1 8"/>
          <p:cNvSpPr/>
          <p:nvPr/>
        </p:nvSpPr>
        <p:spPr>
          <a:xfrm>
            <a:off x="4186142" y="1648885"/>
            <a:ext cx="400703" cy="521789"/>
          </a:xfrm>
          <a:prstGeom prst="irregularSeal1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21" y="2053854"/>
            <a:ext cx="857909" cy="105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13" y="1798405"/>
            <a:ext cx="6032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816" y="5661248"/>
            <a:ext cx="1098745" cy="117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5890314" y="3648412"/>
            <a:ext cx="80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Mha</a:t>
            </a:r>
            <a:r>
              <a:rPr lang="it-IT" i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8033424" y="2709835"/>
            <a:ext cx="697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Boh!</a:t>
            </a:r>
          </a:p>
        </p:txBody>
      </p:sp>
    </p:spTree>
    <p:extLst>
      <p:ext uri="{BB962C8B-B14F-4D97-AF65-F5344CB8AC3E}">
        <p14:creationId xmlns:p14="http://schemas.microsoft.com/office/powerpoint/2010/main" val="28865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8" grpId="0"/>
      <p:bldP spid="12" grpId="0"/>
      <p:bldP spid="13" grpId="0" animBg="1"/>
      <p:bldP spid="14" grpId="0" animBg="1"/>
      <p:bldP spid="15" grpId="0" animBg="1"/>
      <p:bldP spid="16" grpId="0" animBg="1"/>
      <p:bldP spid="25" grpId="0"/>
      <p:bldP spid="26" grpId="0"/>
      <p:bldP spid="4" grpId="0" animBg="1"/>
      <p:bldP spid="23" grpId="0" animBg="1"/>
      <p:bldP spid="9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63688" y="54868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2060"/>
                </a:solidFill>
                <a:latin typeface="Lucida Handwriting" pitchFamily="66" charset="0"/>
              </a:rPr>
              <a:t>Cosa  serve? 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899592" y="1619508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motivazione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699881" y="2339588"/>
            <a:ext cx="2300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coinvolgimento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385834" y="3091026"/>
            <a:ext cx="4274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rgbClr val="002060"/>
                </a:solidFill>
                <a:latin typeface="Comic Sans MS" panose="030F0702030302020204" pitchFamily="66" charset="0"/>
              </a:rPr>
              <a:t>Natura, colore, tecnologia ….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754694" y="4469050"/>
            <a:ext cx="1614323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101600">
              <a:schemeClr val="bg2">
                <a:lumMod val="50000"/>
                <a:alpha val="40000"/>
              </a:schemeClr>
            </a:glow>
            <a:reflection blurRad="6350" stA="50000" endA="300" endPos="55000" dir="5400000" sy="-100000" algn="bl" rotWithShape="0"/>
            <a:softEdge rad="635000"/>
          </a:effectLst>
          <a:scene3d>
            <a:camera prst="isometricOffAxis1Right"/>
            <a:lightRig rig="threePt" dir="t"/>
          </a:scene3d>
          <a:sp3d z="57150" extrusionH="76200" contourW="12700">
            <a:bevelT/>
            <a:extrusionClr>
              <a:schemeClr val="bg2">
                <a:lumMod val="50000"/>
              </a:schemeClr>
            </a:extrusionClr>
            <a:contourClr>
              <a:schemeClr val="bg2">
                <a:lumMod val="75000"/>
              </a:schemeClr>
            </a:contourClr>
          </a:sp3d>
        </p:spPr>
        <p:txBody>
          <a:bodyPr wrap="square" rtlCol="0">
            <a:spAutoFit/>
          </a:bodyPr>
          <a:lstStyle/>
          <a:p>
            <a:pPr algn="just"/>
            <a:r>
              <a:rPr lang="it-IT" sz="2000" i="1" dirty="0">
                <a:solidFill>
                  <a:srgbClr val="FF0000"/>
                </a:solidFill>
                <a:latin typeface="Comic Sans MS" panose="030F0702030302020204" pitchFamily="66" charset="0"/>
              </a:rPr>
              <a:t>perché ….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5688013"/>
            <a:ext cx="1096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3932258" y="3789040"/>
            <a:ext cx="3480440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101600">
              <a:schemeClr val="bg2">
                <a:lumMod val="50000"/>
                <a:alpha val="40000"/>
              </a:schemeClr>
            </a:glow>
            <a:reflection blurRad="6350" stA="50000" endA="300" endPos="55000" dir="5400000" sy="-100000" algn="bl" rotWithShape="0"/>
            <a:softEdge rad="635000"/>
          </a:effectLst>
          <a:scene3d>
            <a:camera prst="isometricOffAxis1Right"/>
            <a:lightRig rig="threePt" dir="t"/>
          </a:scene3d>
          <a:sp3d z="57150" extrusionH="76200" contourW="12700">
            <a:bevelT/>
            <a:extrusionClr>
              <a:schemeClr val="bg2">
                <a:lumMod val="50000"/>
              </a:schemeClr>
            </a:extrusionClr>
            <a:contourClr>
              <a:schemeClr val="bg2">
                <a:lumMod val="75000"/>
              </a:schemeClr>
            </a:contourClr>
          </a:sp3d>
        </p:spPr>
        <p:txBody>
          <a:bodyPr wrap="none" rtlCol="0">
            <a:spAutoFit/>
          </a:bodyPr>
          <a:lstStyle/>
          <a:p>
            <a:pPr lvl="0" algn="just"/>
            <a:r>
              <a:rPr lang="it-IT" sz="20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Tante cose materiali e non, </a:t>
            </a:r>
          </a:p>
        </p:txBody>
      </p:sp>
      <p:sp>
        <p:nvSpPr>
          <p:cNvPr id="8" name="Rettangolo 7"/>
          <p:cNvSpPr/>
          <p:nvPr/>
        </p:nvSpPr>
        <p:spPr>
          <a:xfrm>
            <a:off x="3150116" y="5157192"/>
            <a:ext cx="4572000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101600">
              <a:schemeClr val="bg2">
                <a:lumMod val="50000"/>
                <a:alpha val="40000"/>
              </a:schemeClr>
            </a:glow>
            <a:reflection blurRad="6350" stA="50000" endA="300" endPos="55000" dir="5400000" sy="-100000" algn="bl" rotWithShape="0"/>
            <a:softEdge rad="635000"/>
          </a:effectLst>
          <a:scene3d>
            <a:camera prst="isometricOffAxis1Right"/>
            <a:lightRig rig="threePt" dir="t"/>
          </a:scene3d>
          <a:sp3d z="57150" extrusionH="76200" contourW="12700">
            <a:bevelT/>
            <a:extrusionClr>
              <a:schemeClr val="bg2">
                <a:lumMod val="50000"/>
              </a:schemeClr>
            </a:extrusionClr>
            <a:contourClr>
              <a:schemeClr val="bg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lvl="0" algn="ctr"/>
            <a:r>
              <a:rPr lang="it-IT" sz="2000" i="1" dirty="0">
                <a:solidFill>
                  <a:srgbClr val="FF0000"/>
                </a:solidFill>
                <a:latin typeface="Comic Sans MS" panose="030F0702030302020204" pitchFamily="66" charset="0"/>
              </a:rPr>
              <a:t>per diventare adulti nella società di oggi è particolarmente difficile</a:t>
            </a:r>
          </a:p>
        </p:txBody>
      </p:sp>
    </p:spTree>
    <p:extLst>
      <p:ext uri="{BB962C8B-B14F-4D97-AF65-F5344CB8AC3E}">
        <p14:creationId xmlns:p14="http://schemas.microsoft.com/office/powerpoint/2010/main" val="342859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1772816"/>
            <a:ext cx="720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Metodologie innovative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5660425"/>
            <a:ext cx="1096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838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620688"/>
            <a:ext cx="7200800" cy="3790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2060"/>
                </a:solidFill>
              </a:rPr>
              <a:t>PNSD</a:t>
            </a:r>
          </a:p>
          <a:p>
            <a:pPr algn="ctr"/>
            <a:endParaRPr lang="it-IT" dirty="0">
              <a:solidFill>
                <a:srgbClr val="002060"/>
              </a:solidFill>
            </a:endParaRPr>
          </a:p>
          <a:p>
            <a:pPr algn="ctr"/>
            <a:endParaRPr lang="it-IT" dirty="0">
              <a:solidFill>
                <a:srgbClr val="002060"/>
              </a:solidFill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solidFill>
                  <a:srgbClr val="002060"/>
                </a:solidFill>
                <a:ea typeface="Calibri"/>
                <a:cs typeface="Calibri"/>
              </a:rPr>
              <a:t>La legge 107 prevede che dall’anno 2016 tutte le scuole inseriscano nei Piani Triennali dell’Offerta Formativa azioni coerenti con il Piano Nazionale Scuola Digitale, per perseguire specifici obiettivi. </a:t>
            </a:r>
            <a:endParaRPr lang="it-IT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it-IT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5688012"/>
            <a:ext cx="1096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5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808991"/>
            <a:ext cx="7272808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ct val="110000"/>
              <a:buBlip>
                <a:blip r:embed="rId2"/>
              </a:buBlip>
            </a:pPr>
            <a:r>
              <a:rPr lang="it-IT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di sviluppo delle competenze digitali degli studenti; </a:t>
            </a:r>
            <a:endParaRPr lang="it-IT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ct val="110000"/>
              <a:buBlip>
                <a:blip r:embed="rId2"/>
              </a:buBlip>
            </a:pPr>
            <a:r>
              <a:rPr lang="it-IT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di potenziamento degli strumenti didattici laboratoriali necessari a migliorare la formazione e i processi di innovazione delle istituzioni scolastiche; </a:t>
            </a:r>
            <a:endParaRPr lang="it-IT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ct val="110000"/>
              <a:buBlip>
                <a:blip r:embed="rId2"/>
              </a:buBlip>
            </a:pPr>
            <a:r>
              <a:rPr lang="it-IT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di adozione di strumenti organizzativi e tecnologici per favorire la </a:t>
            </a:r>
            <a:r>
              <a:rPr lang="it-IT" dirty="0" err="1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governance</a:t>
            </a:r>
            <a:r>
              <a:rPr lang="it-IT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, la trasparenza e la condivisione di dati; </a:t>
            </a:r>
            <a:endParaRPr lang="it-IT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ct val="110000"/>
              <a:buBlip>
                <a:blip r:embed="rId2"/>
              </a:buBlip>
            </a:pPr>
            <a:r>
              <a:rPr lang="it-IT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di formazione dei docenti per l’innovazione didattica e lo sviluppo della cultura digitale;</a:t>
            </a:r>
            <a:endParaRPr lang="it-IT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ct val="110000"/>
              <a:buBlip>
                <a:blip r:embed="rId2"/>
              </a:buBlip>
            </a:pPr>
            <a:r>
              <a:rPr lang="it-IT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di formazione del personale amministrativo e tecnico per l’innovazione digitale nella amministrazione; </a:t>
            </a:r>
            <a:endParaRPr lang="it-IT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ct val="110000"/>
              <a:buBlip>
                <a:blip r:embed="rId2"/>
              </a:buBlip>
            </a:pPr>
            <a:r>
              <a:rPr lang="it-IT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di potenziamento delle infrastrutture di rete; </a:t>
            </a:r>
            <a:endParaRPr lang="it-IT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ct val="110000"/>
              <a:buBlip>
                <a:blip r:embed="rId2"/>
              </a:buBlip>
            </a:pPr>
            <a:r>
              <a:rPr lang="it-IT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di valorizzazione delle migliori esperienze nazionali; </a:t>
            </a:r>
            <a:endParaRPr lang="it-IT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ct val="110000"/>
              <a:buBlip>
                <a:blip r:embed="rId2"/>
              </a:buBlip>
            </a:pPr>
            <a:r>
              <a:rPr lang="it-IT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di definizione dei criteri per l’adozione dei testi didattici in formato digitale e per la diffusione di materiali didattici anche prodotti autonomamente dalle scuole. </a:t>
            </a:r>
            <a:endParaRPr lang="it-IT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243" y="5688013"/>
            <a:ext cx="1096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483768" y="332656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Obiettivi</a:t>
            </a:r>
            <a:r>
              <a:rPr lang="it-IT" sz="2000" b="1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51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43608" y="1196752"/>
            <a:ext cx="7128792" cy="2611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solidFill>
                  <a:srgbClr val="002060"/>
                </a:solidFill>
                <a:latin typeface="Comic Sans MS" panose="030F0702030302020204" pitchFamily="66" charset="0"/>
                <a:ea typeface="Calibri"/>
                <a:cs typeface="Calibri"/>
              </a:rPr>
              <a:t>Si tratta di un’opportunità di innovare la scuola, adeguando non solo le strutture e le dotazioni tecnologiche a disposizione degli insegnanti e dell’organizzazione, ma soprattutto le metodologie didattiche e le strategie usate con gli alunni in classe.</a:t>
            </a:r>
            <a:endParaRPr lang="it-IT" sz="2400" dirty="0">
              <a:solidFill>
                <a:srgbClr val="002060"/>
              </a:solidFill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893" y="5686867"/>
            <a:ext cx="1096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91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91680" y="620688"/>
            <a:ext cx="5760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002060"/>
                </a:solidFill>
              </a:rPr>
              <a:t>Attori e ruoli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971600" y="2132856"/>
            <a:ext cx="71287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/>
                <a:cs typeface="Calibri"/>
              </a:rPr>
              <a:t>L’animatore digitale individuato in ogni scuola sarà formato in modo specifico affinché possa (</a:t>
            </a:r>
            <a:r>
              <a:rPr lang="it-IT" sz="1600" dirty="0" err="1">
                <a:solidFill>
                  <a:srgbClr val="002060"/>
                </a:solidFill>
                <a:latin typeface="Comic Sans MS" panose="030F0702030302020204" pitchFamily="66" charset="0"/>
                <a:ea typeface="Calibri"/>
                <a:cs typeface="Calibri"/>
              </a:rPr>
              <a:t>rif.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/>
                <a:cs typeface="Calibri"/>
              </a:rPr>
              <a:t> </a:t>
            </a:r>
            <a:r>
              <a:rPr lang="it-IT" sz="1600" dirty="0" err="1">
                <a:solidFill>
                  <a:srgbClr val="002060"/>
                </a:solidFill>
                <a:latin typeface="Comic Sans MS" panose="030F0702030302020204" pitchFamily="66" charset="0"/>
                <a:ea typeface="Calibri"/>
                <a:cs typeface="Calibri"/>
              </a:rPr>
              <a:t>Prot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/>
                <a:cs typeface="Calibri"/>
              </a:rPr>
              <a:t>. N° 17791 del 19/11/2015) “</a:t>
            </a:r>
            <a:r>
              <a:rPr lang="it-IT" sz="1600" i="1" dirty="0">
                <a:solidFill>
                  <a:srgbClr val="002060"/>
                </a:solidFill>
                <a:latin typeface="Comic Sans MS" panose="030F0702030302020204" pitchFamily="66" charset="0"/>
                <a:ea typeface="Calibri"/>
                <a:cs typeface="Calibri"/>
              </a:rPr>
              <a:t>favorire il processo di digitalizzazione delle scuole nonché diffondere le politiche legate all'innovazione didattica attraverso azioni di accompagnamento e di sostegno sul territorio del piano nazionale scuola digitale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/>
                <a:cs typeface="Calibri"/>
              </a:rPr>
              <a:t>”. </a:t>
            </a:r>
            <a:endParaRPr lang="it-IT" sz="1600" dirty="0">
              <a:solidFill>
                <a:srgbClr val="00206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411760" y="1628800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rgbClr val="FF6600"/>
                </a:solidFill>
                <a:latin typeface="Comic Sans MS" panose="030F0702030302020204" pitchFamily="66" charset="0"/>
                <a:ea typeface="Calibri"/>
                <a:cs typeface="Calibri"/>
              </a:rPr>
              <a:t>Animatore digitale </a:t>
            </a:r>
            <a:endParaRPr lang="it-IT" sz="2000" dirty="0">
              <a:solidFill>
                <a:srgbClr val="FF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691680" y="4653136"/>
            <a:ext cx="5760640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00206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E’ una figura di sistema (e non di supporto tecnico)  che insieme al DS e al DGSA  avrà un ruolo strategico nella diffusione dell’innovazione a scuola.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7" y="5671399"/>
            <a:ext cx="1096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99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25502" y="260648"/>
            <a:ext cx="3672408" cy="835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2400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Qual è il suo ruolo?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dirty="0">
                <a:solidFill>
                  <a:srgbClr val="0070C0"/>
                </a:solidFill>
                <a:latin typeface="Calibri"/>
                <a:ea typeface="Calibri"/>
                <a:cs typeface="Calibri"/>
              </a:rPr>
              <a:t>(cfr. Azione #28 del PNSD)</a:t>
            </a:r>
            <a:endParaRPr lang="it-IT" dirty="0">
              <a:solidFill>
                <a:srgbClr val="0070C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46378" y="1268760"/>
            <a:ext cx="8640960" cy="1272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/>
              <a:buChar char=""/>
            </a:pPr>
            <a:r>
              <a:rPr lang="it-IT" b="1" i="1" dirty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Calibri"/>
              </a:rPr>
              <a:t>Formazione interna: </a:t>
            </a:r>
          </a:p>
          <a:p>
            <a:pPr marL="354013" lvl="0" algn="just"/>
            <a:r>
              <a:rPr lang="it-IT" sz="1400" dirty="0">
                <a:solidFill>
                  <a:srgbClr val="002060"/>
                </a:solidFill>
                <a:latin typeface="Comic Sans MS" panose="030F0702030302020204" pitchFamily="66" charset="0"/>
                <a:ea typeface="Calibri"/>
                <a:cs typeface="Calibri"/>
              </a:rPr>
              <a:t>stimolare la formazione interna alla scuola negli ambiti del PNSD, attraverso l’organizzazione di laboratori formativi (senza essere necessariamente un formatore), favorendo l’animazione e la partecipazione di tutta la comunità scolastica alle attività formative, come ad esempio quelle organizzate attraverso gli snodi formativi; </a:t>
            </a:r>
            <a:endParaRPr lang="it-IT" sz="1400" dirty="0">
              <a:solidFill>
                <a:srgbClr val="00206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54490" y="2862286"/>
            <a:ext cx="8636904" cy="1303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Wingdings"/>
              <a:buChar char=""/>
            </a:pPr>
            <a:r>
              <a:rPr lang="it-IT" b="1" i="1" dirty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Calibri"/>
              </a:rPr>
              <a:t>Coinvolgimento della comunità scolastica: </a:t>
            </a:r>
          </a:p>
          <a:p>
            <a:pPr marL="354013" lvl="0" algn="just"/>
            <a:r>
              <a:rPr lang="it-IT" sz="1400" dirty="0">
                <a:solidFill>
                  <a:srgbClr val="002060"/>
                </a:solidFill>
                <a:latin typeface="Comic Sans MS" panose="030F0702030302020204" pitchFamily="66" charset="0"/>
                <a:ea typeface="Calibri"/>
                <a:cs typeface="Calibri"/>
              </a:rPr>
              <a:t>favorire la partecipazione e stimolare il protagonismo degli studenti nell’organizzazione di workshop e altre attività, anche strutturate, sui temi del PNSD, anche attraverso momenti formativi aperti alle famiglie e ad altri attori del territorio, per la realizzazione di una cultura digitale condivisa</a:t>
            </a:r>
            <a:r>
              <a:rPr lang="it-IT" sz="1600" dirty="0">
                <a:solidFill>
                  <a:srgbClr val="002060"/>
                </a:solidFill>
                <a:latin typeface="Comic Sans MS" panose="030F0702030302020204" pitchFamily="66" charset="0"/>
                <a:ea typeface="Calibri"/>
                <a:cs typeface="Calibri"/>
              </a:rPr>
              <a:t>; </a:t>
            </a:r>
            <a:endParaRPr lang="it-IT" sz="1600" dirty="0">
              <a:solidFill>
                <a:srgbClr val="00206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54490" y="4381163"/>
            <a:ext cx="86369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/>
              <a:buChar char=""/>
            </a:pPr>
            <a:r>
              <a:rPr lang="it-IT" b="1" dirty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Calibri"/>
              </a:rPr>
              <a:t>Creazione di soluzioni innovative</a:t>
            </a:r>
            <a:r>
              <a:rPr lang="it-IT" dirty="0">
                <a:solidFill>
                  <a:srgbClr val="C00000"/>
                </a:solidFill>
                <a:latin typeface="Comic Sans MS" panose="030F0702030302020204" pitchFamily="66" charset="0"/>
                <a:ea typeface="Calibri"/>
                <a:cs typeface="Calibri"/>
              </a:rPr>
              <a:t>:</a:t>
            </a:r>
          </a:p>
          <a:p>
            <a:pPr marL="354013" lvl="0" algn="just"/>
            <a:r>
              <a:rPr lang="it-IT" sz="1400" i="1" dirty="0">
                <a:solidFill>
                  <a:srgbClr val="002060"/>
                </a:solidFill>
                <a:latin typeface="Comic Sans MS" panose="030F0702030302020204" pitchFamily="66" charset="0"/>
                <a:ea typeface="Calibri"/>
                <a:cs typeface="Calibri"/>
              </a:rPr>
              <a:t>individuare soluzioni metodologiche e tecnologiche sostenibili da diffondere all’interno degli ambienti della scuola (es. Uso di particolari strumenti per la didattica di cui la scuola si è dotata; la pratica di una metodologia comune; informazione su innovazioni esistenti in altre scuole; un laboratorio di </a:t>
            </a:r>
            <a:r>
              <a:rPr lang="it-IT" sz="1400" i="1" dirty="0" err="1">
                <a:solidFill>
                  <a:srgbClr val="002060"/>
                </a:solidFill>
                <a:latin typeface="Comic Sans MS" panose="030F0702030302020204" pitchFamily="66" charset="0"/>
                <a:ea typeface="Calibri"/>
                <a:cs typeface="Calibri"/>
              </a:rPr>
              <a:t>coding</a:t>
            </a:r>
            <a:r>
              <a:rPr lang="it-IT" sz="1400" i="1" dirty="0">
                <a:solidFill>
                  <a:srgbClr val="002060"/>
                </a:solidFill>
                <a:latin typeface="Comic Sans MS" panose="030F0702030302020204" pitchFamily="66" charset="0"/>
                <a:ea typeface="Calibri"/>
                <a:cs typeface="Calibri"/>
              </a:rPr>
              <a:t> per tutti gli studenti), coerenti con l’analisi dei fabbisogni della scuola stessa, anche in sinergia con attività di assistenza tecnica condotta da altre figure.</a:t>
            </a:r>
            <a:endParaRPr lang="it-IT" sz="1400" i="1" dirty="0">
              <a:solidFill>
                <a:srgbClr val="002060"/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903" y="5688013"/>
            <a:ext cx="10969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41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586</TotalTime>
  <Words>775</Words>
  <Application>Microsoft Office PowerPoint</Application>
  <PresentationFormat>Presentazione su schermo (4:3)</PresentationFormat>
  <Paragraphs>96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Calibri</vt:lpstr>
      <vt:lpstr>Comic Sans MS</vt:lpstr>
      <vt:lpstr>Lucida Calligraphy</vt:lpstr>
      <vt:lpstr>Lucida Handwriting</vt:lpstr>
      <vt:lpstr>Lucida Sans Unicode</vt:lpstr>
      <vt:lpstr>Verdana</vt:lpstr>
      <vt:lpstr>Wingdings</vt:lpstr>
      <vt:lpstr>Wingdings 2</vt:lpstr>
      <vt:lpstr>Wingdings 3</vt:lpstr>
      <vt:lpstr>Viale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Luisa Maria Ruta</dc:creator>
  <cp:lastModifiedBy>luisa</cp:lastModifiedBy>
  <cp:revision>58</cp:revision>
  <dcterms:created xsi:type="dcterms:W3CDTF">2017-01-21T07:42:59Z</dcterms:created>
  <dcterms:modified xsi:type="dcterms:W3CDTF">2018-12-19T15:46:40Z</dcterms:modified>
</cp:coreProperties>
</file>